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4" r:id="rId9"/>
    <p:sldId id="265" r:id="rId10"/>
    <p:sldId id="266" r:id="rId11"/>
    <p:sldId id="267" r:id="rId12"/>
    <p:sldId id="263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CB783-9BFF-48C1-BC79-05679B7FA167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BB609-F4D0-4F48-9B7F-1D3CFCF316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083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B609-F4D0-4F48-9B7F-1D3CFCF3161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14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8357-5EA8-486B-AA7B-831C555B26C2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6F24-408A-4451-835B-65499DEA4D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207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8357-5EA8-486B-AA7B-831C555B26C2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6F24-408A-4451-835B-65499DEA4D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94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8357-5EA8-486B-AA7B-831C555B26C2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6F24-408A-4451-835B-65499DEA4D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329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8357-5EA8-486B-AA7B-831C555B26C2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6F24-408A-4451-835B-65499DEA4D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499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8357-5EA8-486B-AA7B-831C555B26C2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6F24-408A-4451-835B-65499DEA4D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42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8357-5EA8-486B-AA7B-831C555B26C2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6F24-408A-4451-835B-65499DEA4D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97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8357-5EA8-486B-AA7B-831C555B26C2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6F24-408A-4451-835B-65499DEA4D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00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8357-5EA8-486B-AA7B-831C555B26C2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6F24-408A-4451-835B-65499DEA4D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62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8357-5EA8-486B-AA7B-831C555B26C2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6F24-408A-4451-835B-65499DEA4D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30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8357-5EA8-486B-AA7B-831C555B26C2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6F24-408A-4451-835B-65499DEA4D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08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8357-5EA8-486B-AA7B-831C555B26C2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6F24-408A-4451-835B-65499DEA4D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862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48357-5EA8-486B-AA7B-831C555B26C2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D6F24-408A-4451-835B-65499DEA4D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4074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G:\fachada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973824" cy="521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El patrimonio cisterciense es demasiado ambicioso.</a:t>
            </a:r>
            <a:endParaRPr lang="es-E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7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drumroll.wav"/>
          </p:stSnd>
        </p:sndAc>
      </p:transition>
    </mc:Choice>
    <mc:Fallback xmlns="">
      <p:transition spd="med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44344" y="476673"/>
            <a:ext cx="3342456" cy="504056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Monje: es aquel que lucha por la oración continua y la purificación de su mente, mediante la </a:t>
            </a:r>
            <a:r>
              <a:rPr lang="es-ES" dirty="0" err="1" smtClean="0"/>
              <a:t>lectio</a:t>
            </a:r>
            <a:r>
              <a:rPr lang="es-ES" dirty="0" smtClean="0"/>
              <a:t> y la rumia incesante de la Escritura, uniendo Oración y trabajo. </a:t>
            </a:r>
            <a:endParaRPr lang="es-ES" dirty="0"/>
          </a:p>
        </p:txBody>
      </p:sp>
      <p:pic>
        <p:nvPicPr>
          <p:cNvPr id="2050" name="Picture 2" descr="C:\Users\User\Desktop\dibujos o imagenes\GRAF1107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876800" cy="507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1561" y="566124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FF00"/>
                </a:solidFill>
              </a:rPr>
              <a:t>Sin anteponer nada a Cristo, en una comunidad estable, cenobítica y litúrgica.</a:t>
            </a:r>
            <a:endParaRPr lang="es-E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9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SAN BENITO ABAD\regla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87218"/>
            <a:ext cx="2736304" cy="437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7544" y="54868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cister surgió en el S.XII y hoy estamos en el S. XXI se ha ido formando un rico patrimonio y tradición espiritual, lo importante es que todo esto lo sepamos integrar y vivir en nuestro hoy.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067944" y="4687976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cister nos lleva a una vocación permanente de renovación, el espíritu santo sigue suscitando para hacer nueva la vida Cisterciense el marco de nuestra Iglesia y nuestra </a:t>
            </a:r>
            <a:r>
              <a:rPr lang="es-ES" dirty="0" smtClean="0"/>
              <a:t>sociedad</a:t>
            </a:r>
            <a:endParaRPr lang="es-ES" dirty="0"/>
          </a:p>
        </p:txBody>
      </p:sp>
      <p:pic>
        <p:nvPicPr>
          <p:cNvPr id="7" name="Picture 2" descr="C:\Users\User\Desktop\dibujos o imagenes\GRAF0759.t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16" y="1294224"/>
            <a:ext cx="4092784" cy="321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67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>
            <a:normAutofit/>
          </a:bodyPr>
          <a:lstStyle/>
          <a:p>
            <a:r>
              <a:rPr lang="es-ES" sz="5400" dirty="0" smtClean="0"/>
              <a:t>Solo </a:t>
            </a:r>
            <a:r>
              <a:rPr lang="es-ES" sz="5400" dirty="0" err="1" smtClean="0"/>
              <a:t>estas`palabras</a:t>
            </a:r>
            <a:r>
              <a:rPr lang="es-ES" sz="5400" dirty="0" smtClean="0"/>
              <a:t> </a:t>
            </a:r>
            <a:r>
              <a:rPr lang="es-ES" sz="5400" dirty="0" err="1" smtClean="0"/>
              <a:t>bastarian</a:t>
            </a:r>
            <a:r>
              <a:rPr lang="es-ES" sz="5400" dirty="0" smtClean="0"/>
              <a:t> para hacer nueva hoy cualquier orden y cualquier comunidad</a:t>
            </a:r>
            <a:endParaRPr lang="es-ES" sz="5400" dirty="0"/>
          </a:p>
        </p:txBody>
      </p:sp>
      <p:pic>
        <p:nvPicPr>
          <p:cNvPr id="4098" name="Picture 2" descr="C:\Users\User\Desktop\dibujos o imagenes\GRAF024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568952" cy="651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2339752" y="2636912"/>
            <a:ext cx="2808312" cy="19442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Veritas</a:t>
            </a:r>
          </a:p>
          <a:p>
            <a:pPr algn="ctr"/>
            <a:r>
              <a:rPr lang="es-ES" sz="3200" dirty="0" smtClean="0"/>
              <a:t>Rectitudes</a:t>
            </a:r>
          </a:p>
          <a:p>
            <a:pPr algn="ctr"/>
            <a:r>
              <a:rPr lang="es-ES" sz="3200" dirty="0" smtClean="0"/>
              <a:t>Puritas</a:t>
            </a:r>
          </a:p>
          <a:p>
            <a:pPr algn="ctr"/>
            <a:r>
              <a:rPr lang="es-ES" sz="3200" dirty="0" smtClean="0"/>
              <a:t>superfluitas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32726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23728" y="620688"/>
            <a:ext cx="4618856" cy="1180727"/>
          </a:xfrm>
        </p:spPr>
        <p:txBody>
          <a:bodyPr/>
          <a:lstStyle/>
          <a:p>
            <a:r>
              <a:rPr lang="es-ES" dirty="0" smtClean="0"/>
              <a:t>María es nuestro modelo.</a:t>
            </a:r>
            <a:endParaRPr lang="es-ES" dirty="0"/>
          </a:p>
        </p:txBody>
      </p:sp>
      <p:pic>
        <p:nvPicPr>
          <p:cNvPr id="5122" name="Picture 2" descr="G:\SAN BENITO ABAD\Image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66" y="1943387"/>
            <a:ext cx="3529186" cy="364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2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 cister surgió como una reforma de la vida benedictina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48104" y="1600200"/>
            <a:ext cx="373869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smtClean="0"/>
              <a:t>                                              Los fundadores supieron conectar con las inquietudes:</a:t>
            </a:r>
          </a:p>
          <a:p>
            <a:r>
              <a:rPr lang="es-ES" dirty="0" smtClean="0"/>
              <a:t>Eclesiales</a:t>
            </a:r>
          </a:p>
          <a:p>
            <a:r>
              <a:rPr lang="es-ES" dirty="0" smtClean="0"/>
              <a:t>Monásticas</a:t>
            </a:r>
          </a:p>
          <a:p>
            <a:r>
              <a:rPr lang="es-ES" dirty="0" smtClean="0"/>
              <a:t>Espirituales</a:t>
            </a:r>
          </a:p>
          <a:p>
            <a:r>
              <a:rPr lang="es-ES" dirty="0" smtClean="0"/>
              <a:t>Sociales</a:t>
            </a:r>
          </a:p>
          <a:p>
            <a:r>
              <a:rPr lang="es-ES" dirty="0"/>
              <a:t>C</a:t>
            </a:r>
            <a:r>
              <a:rPr lang="es-ES" dirty="0" smtClean="0"/>
              <a:t>ulturales</a:t>
            </a:r>
            <a:endParaRPr lang="es-ES" dirty="0"/>
          </a:p>
        </p:txBody>
      </p:sp>
      <p:pic>
        <p:nvPicPr>
          <p:cNvPr id="2050" name="Picture 2" descr="G:\trabaj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480560" cy="489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97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404664"/>
            <a:ext cx="2736304" cy="5832648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6034682"/>
          </a:xfrm>
        </p:spPr>
        <p:txBody>
          <a:bodyPr>
            <a:normAutofit/>
          </a:bodyPr>
          <a:lstStyle/>
          <a:p>
            <a:r>
              <a:rPr lang="es-ES" dirty="0" smtClean="0"/>
              <a:t>Los Padres del desierto son el fundamento (Representan el carisma monástico en su estado </a:t>
            </a:r>
            <a:r>
              <a:rPr lang="es-ES" dirty="0" smtClean="0"/>
              <a:t>puro)</a:t>
            </a:r>
            <a:r>
              <a:rPr lang="es-ES" dirty="0"/>
              <a:t/>
            </a:r>
            <a:br>
              <a:rPr lang="es-ES" dirty="0"/>
            </a:br>
            <a:r>
              <a:rPr lang="es-ES" sz="4800" u="sng" dirty="0" smtClean="0">
                <a:solidFill>
                  <a:srgbClr val="FF0000"/>
                </a:solidFill>
              </a:rPr>
              <a:t>Nos han dejado </a:t>
            </a:r>
            <a:br>
              <a:rPr lang="es-ES" sz="4800" u="sng" dirty="0" smtClean="0">
                <a:solidFill>
                  <a:srgbClr val="FF0000"/>
                </a:solidFill>
              </a:rPr>
            </a:b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140815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dibujos o imagenes\GRAF1138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20" y="332656"/>
            <a:ext cx="3983736" cy="330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39552" y="3140968"/>
            <a:ext cx="41531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S" sz="2900" dirty="0" smtClean="0"/>
              <a:t>El discernimiento de espíritu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11560" y="4941168"/>
            <a:ext cx="7706084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S" sz="2900" dirty="0" smtClean="0"/>
              <a:t>Nos han enseñado el Método de recogimiento </a:t>
            </a:r>
          </a:p>
          <a:p>
            <a:r>
              <a:rPr lang="es-ES" sz="2900" dirty="0"/>
              <a:t> </a:t>
            </a:r>
            <a:r>
              <a:rPr lang="es-ES" sz="2900" dirty="0" smtClean="0"/>
              <a:t>     y oración, basado en la lectura y</a:t>
            </a:r>
          </a:p>
          <a:p>
            <a:r>
              <a:rPr lang="es-ES" sz="2900" dirty="0"/>
              <a:t> </a:t>
            </a:r>
            <a:r>
              <a:rPr lang="es-ES" sz="2900" dirty="0" smtClean="0"/>
              <a:t>     rumia de la Escritura.</a:t>
            </a:r>
            <a:endParaRPr lang="es-ES" sz="29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35520" cy="2002234"/>
          </a:xfrm>
        </p:spPr>
        <p:txBody>
          <a:bodyPr>
            <a:normAutofit fontScale="9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s-ES" sz="3200" dirty="0" smtClean="0"/>
              <a:t>La doctrina del combate contra :Los pensamientos y las pasiones.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0768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6894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2800" dirty="0" smtClean="0">
                <a:solidFill>
                  <a:schemeClr val="accent3">
                    <a:lumMod val="75000"/>
                  </a:schemeClr>
                </a:solidFill>
              </a:rPr>
              <a:t>San Benito – establece un monasterio como una escuela de servicio divino, fundada en la escucha, obediencia a la palabra de Dios, al ritmo del Ora et Labora.</a:t>
            </a:r>
            <a:endParaRPr lang="es-E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717032"/>
            <a:ext cx="4004494" cy="2409131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El carisma cisterciense no se formó en un solo día: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050" name="Picture 2" descr="G:\SAN BENITO ABAD\BENITO 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94" y="1412776"/>
            <a:ext cx="428677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34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220px-Stephan_Har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29060"/>
            <a:ext cx="2794000" cy="49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7545" y="692696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El carisma cisterciense no se </a:t>
            </a:r>
            <a:r>
              <a:rPr lang="es-ES" sz="2800" dirty="0" smtClean="0"/>
              <a:t>formó </a:t>
            </a:r>
            <a:r>
              <a:rPr lang="es-ES" sz="2800" dirty="0" smtClean="0"/>
              <a:t>en un solo día, el año de la Encarnación del Señor </a:t>
            </a:r>
            <a:endParaRPr lang="es-ES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419873" y="1628800"/>
            <a:ext cx="54726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De 1098, como dice el Exordio Parvo, sino que se fue configurando juntamente con el primer desarrollo de la Orden a lo largo de unos 70 </a:t>
            </a:r>
            <a:r>
              <a:rPr lang="es-ES" sz="3200" dirty="0" smtClean="0"/>
              <a:t>años, </a:t>
            </a:r>
            <a:r>
              <a:rPr lang="es-ES" sz="3200" dirty="0" smtClean="0"/>
              <a:t>más o </a:t>
            </a:r>
            <a:r>
              <a:rPr lang="es-ES" sz="3200" dirty="0" smtClean="0"/>
              <a:t>menos </a:t>
            </a:r>
            <a:r>
              <a:rPr lang="es-ES" sz="3200" dirty="0" smtClean="0"/>
              <a:t>durante 4 generaciones hasta el </a:t>
            </a:r>
            <a:r>
              <a:rPr lang="es-ES" sz="3200" dirty="0" smtClean="0"/>
              <a:t>último </a:t>
            </a:r>
            <a:r>
              <a:rPr lang="es-ES" sz="3200" dirty="0" smtClean="0"/>
              <a:t>tercio del S. XII, Cuando </a:t>
            </a:r>
            <a:r>
              <a:rPr lang="es-ES" sz="3200" dirty="0" smtClean="0"/>
              <a:t>quedó </a:t>
            </a:r>
            <a:r>
              <a:rPr lang="es-ES" sz="3200" dirty="0" smtClean="0"/>
              <a:t>fijada la Carta de Caritas hacia 1165.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01851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SAN BENITO ABAD\regla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12776"/>
            <a:ext cx="389884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44009" y="894199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Es una relectura de la Regla. Cuando llegaron al </a:t>
            </a:r>
            <a:r>
              <a:rPr lang="es-ES" sz="2800" dirty="0" smtClean="0"/>
              <a:t>capítulo </a:t>
            </a:r>
            <a:r>
              <a:rPr lang="es-ES" sz="2800" dirty="0" smtClean="0"/>
              <a:t>55,11 «</a:t>
            </a:r>
            <a:r>
              <a:rPr lang="es-ES" sz="2800" i="1" dirty="0" smtClean="0"/>
              <a:t>Lo que exceda de esto es superfluo y se debe suprimir</a:t>
            </a:r>
            <a:r>
              <a:rPr lang="es-ES" sz="2800" dirty="0" smtClean="0"/>
              <a:t>».</a:t>
            </a:r>
            <a:endParaRPr lang="es-ES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5436513"/>
            <a:ext cx="7783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No </a:t>
            </a:r>
            <a:r>
              <a:rPr lang="es-ES" sz="3200" dirty="0" smtClean="0"/>
              <a:t>sólo </a:t>
            </a:r>
            <a:r>
              <a:rPr lang="es-ES" sz="3200" dirty="0" smtClean="0"/>
              <a:t>lo hacen con el vestido, sino </a:t>
            </a:r>
            <a:r>
              <a:rPr lang="es-ES" sz="3200" dirty="0" smtClean="0">
                <a:solidFill>
                  <a:srgbClr val="FF0000"/>
                </a:solidFill>
              </a:rPr>
              <a:t>con todo</a:t>
            </a:r>
            <a:endParaRPr lang="es-E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9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SAN BENITO ABAD\Imagen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91018" cy="646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12568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En primer lugar aplican esto a la Regla y a las costumbres monásticas de su tiempo «Purificándolas y rectificándolas de lo superfluo.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Continúan con la versión incorrecta de la Biblia (aparece la Vulgata).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Reforma del canto Gregoriano.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Y lo mismo el llamado Tratado sobre el canto, que da los principios de la música cisterciense.</a:t>
            </a:r>
          </a:p>
        </p:txBody>
      </p:sp>
    </p:spTree>
    <p:extLst>
      <p:ext uri="{BB962C8B-B14F-4D97-AF65-F5344CB8AC3E}">
        <p14:creationId xmlns:p14="http://schemas.microsoft.com/office/powerpoint/2010/main" val="29897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G:\SAN BENITO ABAD\Imagen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976664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6" name="Picture 2" descr="G:\pergamino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404664"/>
            <a:ext cx="684076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411760" y="1844824"/>
            <a:ext cx="51845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El </a:t>
            </a:r>
            <a:r>
              <a:rPr lang="es-ES" dirty="0" smtClean="0">
                <a:solidFill>
                  <a:schemeClr val="bg1"/>
                </a:solidFill>
              </a:rPr>
              <a:t>Exordio </a:t>
            </a:r>
            <a:r>
              <a:rPr lang="es-ES" dirty="0" smtClean="0">
                <a:solidFill>
                  <a:schemeClr val="bg1"/>
                </a:solidFill>
              </a:rPr>
              <a:t>Parvo XVII por su parte, considera superfluo todo lujo y refinamiento, todo barroquismo en la ornamentación litúrgica y el material de culto.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En el capitulo XV del mismo Exordio, critica el refinamiento en el vestido, en la comida y en la calidad de los lechos.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El nombre de este mismo principio se renuncia al privilegio de recibir beneficios eclesiásticos y vivir de la renta, en lugar del propio trabajo y a todo lo que huela a lujo y ostensión de riqueza.</a:t>
            </a:r>
          </a:p>
        </p:txBody>
      </p:sp>
    </p:spTree>
    <p:extLst>
      <p:ext uri="{BB962C8B-B14F-4D97-AF65-F5344CB8AC3E}">
        <p14:creationId xmlns:p14="http://schemas.microsoft.com/office/powerpoint/2010/main" val="124154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226</TotalTime>
  <Words>530</Words>
  <Application>Microsoft Office PowerPoint</Application>
  <PresentationFormat>Presentación en pantalla (4:3)</PresentationFormat>
  <Paragraphs>38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El patrimonio cisterciense es demasiado ambicioso.</vt:lpstr>
      <vt:lpstr>El cister surgió como una reforma de la vida benedictina</vt:lpstr>
      <vt:lpstr>Los Padres del desierto son el fundamento (Representan el carisma monástico en su estado puro) Nos han dejado  </vt:lpstr>
      <vt:lpstr>La doctrina del combate contra :Los pensamientos y las pasiones.</vt:lpstr>
      <vt:lpstr>San Benito – establece un monasterio como una escuela de servicio divino, fundada en la escucha, obediencia a la palabra de Dios, al ritmo del Ora et Labora.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patrimonio cisterciense es demasiado ambicioso.</dc:title>
  <dc:creator>User</dc:creator>
  <cp:lastModifiedBy>Rocío</cp:lastModifiedBy>
  <cp:revision>23</cp:revision>
  <dcterms:created xsi:type="dcterms:W3CDTF">2013-01-23T10:28:15Z</dcterms:created>
  <dcterms:modified xsi:type="dcterms:W3CDTF">2013-01-28T17:15:32Z</dcterms:modified>
</cp:coreProperties>
</file>